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491" r:id="rId2"/>
    <p:sldId id="492" r:id="rId3"/>
    <p:sldId id="474" r:id="rId4"/>
    <p:sldId id="489" r:id="rId5"/>
    <p:sldId id="478" r:id="rId6"/>
    <p:sldId id="479" r:id="rId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DCA6AE-D84D-4F00-97F0-1B8ECBFB0E86}"/>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(258)</a:t>
            </a:r>
          </a:p>
        </p:txBody>
      </p:sp>
      <p:sp>
        <p:nvSpPr>
          <p:cNvPr id="3" name="Date Placeholder 2">
            <a:extLst>
              <a:ext uri="{FF2B5EF4-FFF2-40B4-BE49-F238E27FC236}">
                <a16:creationId xmlns:a16="http://schemas.microsoft.com/office/drawing/2014/main" id="{EF5C3B0E-83DB-4E1D-9847-7281DECBCE16}"/>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5/12/2021 pm</a:t>
            </a:r>
          </a:p>
        </p:txBody>
      </p:sp>
      <p:sp>
        <p:nvSpPr>
          <p:cNvPr id="4" name="Footer Placeholder 3">
            <a:extLst>
              <a:ext uri="{FF2B5EF4-FFF2-40B4-BE49-F238E27FC236}">
                <a16:creationId xmlns:a16="http://schemas.microsoft.com/office/drawing/2014/main" id="{30C07972-5CFA-4C7E-B787-7A9C00D29C39}"/>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FFB5A141-8A00-4464-B1C2-5363FEED198A}"/>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0D9882A3-E994-4EB5-B84C-E5C9FB6497FE}"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767838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(258)</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5/12/2021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402EF28-B434-4390-8608-377C7ADF8776}" type="slidenum">
              <a:rPr lang="en-US" smtClean="0"/>
              <a:t>‹#›</a:t>
            </a:fld>
            <a:endParaRPr lang="en-US"/>
          </a:p>
        </p:txBody>
      </p:sp>
    </p:spTree>
    <p:extLst>
      <p:ext uri="{BB962C8B-B14F-4D97-AF65-F5344CB8AC3E}">
        <p14:creationId xmlns:p14="http://schemas.microsoft.com/office/powerpoint/2010/main" val="349950057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E395396-3E20-41E1-96D8-CC01158FFD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41617242-9D04-4D30-AD49-2523A0D67F75}"/>
              </a:ext>
            </a:extLst>
          </p:cNvPr>
          <p:cNvSpPr>
            <a:spLocks noGrp="1"/>
          </p:cNvSpPr>
          <p:nvPr>
            <p:ph type="dt" idx="1"/>
          </p:nvPr>
        </p:nvSpPr>
        <p:spPr/>
        <p:txBody>
          <a:bodyPr/>
          <a:lstStyle/>
          <a:p>
            <a:r>
              <a:rPr lang="en-US"/>
              <a:t>5/12/2021 pm</a:t>
            </a:r>
          </a:p>
        </p:txBody>
      </p:sp>
      <p:sp>
        <p:nvSpPr>
          <p:cNvPr id="6" name="Footer Placeholder 5">
            <a:extLst>
              <a:ext uri="{FF2B5EF4-FFF2-40B4-BE49-F238E27FC236}">
                <a16:creationId xmlns:a16="http://schemas.microsoft.com/office/drawing/2014/main" id="{3F4F23F6-87DA-45DA-9531-1DE6169B3644}"/>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C54A8FE0-3E4E-45B8-92C6-8C84EDA87AAC}"/>
              </a:ext>
            </a:extLst>
          </p:cNvPr>
          <p:cNvSpPr>
            <a:spLocks noGrp="1"/>
          </p:cNvSpPr>
          <p:nvPr>
            <p:ph type="hdr" sz="quarter"/>
          </p:nvPr>
        </p:nvSpPr>
        <p:spPr/>
        <p:txBody>
          <a:bodyPr/>
          <a:lstStyle/>
          <a:p>
            <a:r>
              <a:rPr lang="en-US"/>
              <a:t>Class – The Life Of Christ (258)</a:t>
            </a:r>
          </a:p>
        </p:txBody>
      </p:sp>
    </p:spTree>
    <p:extLst>
      <p:ext uri="{BB962C8B-B14F-4D97-AF65-F5344CB8AC3E}">
        <p14:creationId xmlns:p14="http://schemas.microsoft.com/office/powerpoint/2010/main" val="2920876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6"/>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4" y="4475032"/>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5/21/2021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2"/>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1"/>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72195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5/21/2021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96224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5/21/2021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48552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5/21/2021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35306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5/21/2021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650219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9"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5"/>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2"/>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5/21/2021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4777005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5/21/2021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296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5/21/2021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71940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5/21/2021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3"/>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52776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5"/>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5/21/2021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4"/>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3843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5/21/2021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4"/>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277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9"/>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5" y="6453386"/>
            <a:ext cx="1216807" cy="404614"/>
          </a:xfrm>
        </p:spPr>
        <p:txBody>
          <a:bodyPr/>
          <a:lstStyle>
            <a:lvl1pPr>
              <a:defRPr>
                <a:solidFill>
                  <a:schemeClr val="tx2"/>
                </a:solidFill>
              </a:defRPr>
            </a:lvl1pPr>
          </a:lstStyle>
          <a:p>
            <a:fld id="{3B77EF04-6424-4B70-94D1-FC932CBBDD9B}" type="datetimeFigureOut">
              <a:rPr lang="en-US" noProof="0" smtClean="0"/>
              <a:t>5/21/2021</a:t>
            </a:fld>
            <a:endParaRPr lang="en-US" noProof="0" dirty="0"/>
          </a:p>
        </p:txBody>
      </p:sp>
      <p:sp>
        <p:nvSpPr>
          <p:cNvPr id="5" name="Footer Placeholder 4"/>
          <p:cNvSpPr>
            <a:spLocks noGrp="1"/>
          </p:cNvSpPr>
          <p:nvPr>
            <p:ph type="ftr" sz="quarter" idx="11"/>
          </p:nvPr>
        </p:nvSpPr>
        <p:spPr>
          <a:xfrm>
            <a:off x="1938238"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02521387"/>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5/21/2021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3531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5/21/2021</a:t>
            </a:fld>
            <a:endParaRPr lang="en-US" noProof="0" dirty="0"/>
          </a:p>
        </p:txBody>
      </p:sp>
      <p:sp>
        <p:nvSpPr>
          <p:cNvPr id="5" name="Footer Placeholder 4"/>
          <p:cNvSpPr>
            <a:spLocks noGrp="1"/>
          </p:cNvSpPr>
          <p:nvPr>
            <p:ph type="ftr" sz="quarter" idx="3"/>
          </p:nvPr>
        </p:nvSpPr>
        <p:spPr>
          <a:xfrm>
            <a:off x="2170177"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780938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1640" userDrawn="1">
          <p15:clr>
            <a:srgbClr val="F26B43"/>
          </p15:clr>
        </p15:guide>
        <p15:guide id="10" pos="222" userDrawn="1">
          <p15:clr>
            <a:srgbClr val="F26B43"/>
          </p15:clr>
        </p15:guide>
        <p15:guide id="11" pos="20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49"/>
            <a:ext cx="7128364" cy="2126159"/>
          </a:xfrm>
        </p:spPr>
        <p:txBody>
          <a:bodyPr>
            <a:spAutoFit/>
          </a:bodyPr>
          <a:lstStyle/>
          <a:p>
            <a:r>
              <a:rPr lang="en-US" dirty="0"/>
              <a:t>Lesson 14:</a:t>
            </a:r>
            <a:br>
              <a:rPr lang="en-US" dirty="0"/>
            </a:br>
            <a:r>
              <a:rPr lang="en-US" dirty="0"/>
              <a:t>Further Activities in Jerusalem and Judea</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1098699"/>
          </a:xfrm>
        </p:spPr>
        <p:txBody>
          <a:bodyPr>
            <a:spAutoFit/>
          </a:bodyPr>
          <a:lstStyle/>
          <a:p>
            <a:r>
              <a:rPr lang="en-US" sz="2000" dirty="0"/>
              <a:t>The Mission and Return of the Seventy (Luke 10:1-24)</a:t>
            </a:r>
          </a:p>
          <a:p>
            <a:endParaRPr lang="en-US" sz="2000" dirty="0"/>
          </a:p>
          <a:p>
            <a:r>
              <a:rPr lang="en-US" sz="2000" dirty="0"/>
              <a:t>May 12, 2021</a:t>
            </a:r>
          </a:p>
        </p:txBody>
      </p:sp>
    </p:spTree>
    <p:extLst>
      <p:ext uri="{BB962C8B-B14F-4D97-AF65-F5344CB8AC3E}">
        <p14:creationId xmlns:p14="http://schemas.microsoft.com/office/powerpoint/2010/main" val="1105049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93287-6B5E-4F40-A1C7-07C5AEEEE771}"/>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95326" y="1484674"/>
            <a:ext cx="8090456" cy="3113545"/>
          </a:xfrm>
        </p:spPr>
        <p:txBody>
          <a:bodyPr wrap="square">
            <a:spAutoFit/>
          </a:bodyPr>
          <a:lstStyle/>
          <a:p>
            <a:pPr marL="0" indent="0" algn="l">
              <a:buNone/>
            </a:pPr>
            <a:r>
              <a:rPr lang="en-US" sz="2400" dirty="0">
                <a:solidFill>
                  <a:schemeClr val="tx1"/>
                </a:solidFill>
              </a:rPr>
              <a:t>Luke 10:21, </a:t>
            </a:r>
            <a:r>
              <a:rPr lang="en-US" sz="2400" i="1" dirty="0">
                <a:solidFill>
                  <a:schemeClr val="tx1"/>
                </a:solidFill>
              </a:rPr>
              <a:t>“and did </a:t>
            </a:r>
            <a:r>
              <a:rPr lang="en-US" sz="2400" i="1" u="sng" dirty="0">
                <a:solidFill>
                  <a:schemeClr val="tx1"/>
                </a:solidFill>
              </a:rPr>
              <a:t>reveal</a:t>
            </a:r>
            <a:r>
              <a:rPr lang="en-US" sz="2400" i="1" dirty="0">
                <a:solidFill>
                  <a:schemeClr val="tx1"/>
                </a:solidFill>
              </a:rPr>
              <a:t> them unto</a:t>
            </a:r>
            <a:r>
              <a:rPr lang="en-US" sz="2800" b="1" i="1" dirty="0">
                <a:solidFill>
                  <a:schemeClr val="tx1"/>
                </a:solidFill>
              </a:rPr>
              <a:t> </a:t>
            </a:r>
            <a:r>
              <a:rPr lang="en-US" sz="2400" i="1" u="sng" dirty="0">
                <a:solidFill>
                  <a:schemeClr val="tx1"/>
                </a:solidFill>
              </a:rPr>
              <a:t>babes</a:t>
            </a:r>
            <a:r>
              <a:rPr lang="en-US" sz="2400" i="1" dirty="0">
                <a:solidFill>
                  <a:schemeClr val="tx1"/>
                </a:solidFill>
              </a:rPr>
              <a:t>: yea, Father; for so it was</a:t>
            </a:r>
            <a:r>
              <a:rPr lang="en-US" sz="2800" b="1" i="1" dirty="0">
                <a:solidFill>
                  <a:schemeClr val="tx1"/>
                </a:solidFill>
              </a:rPr>
              <a:t> </a:t>
            </a:r>
            <a:r>
              <a:rPr lang="en-US" sz="2800" b="1" i="1" u="sng" dirty="0">
                <a:solidFill>
                  <a:schemeClr val="tx1"/>
                </a:solidFill>
              </a:rPr>
              <a:t>well-pleasing</a:t>
            </a:r>
            <a:r>
              <a:rPr lang="en-US" sz="2800" b="1" i="1" dirty="0">
                <a:solidFill>
                  <a:schemeClr val="tx1"/>
                </a:solidFill>
              </a:rPr>
              <a:t> </a:t>
            </a:r>
            <a:r>
              <a:rPr lang="en-US" sz="2400" i="1" dirty="0">
                <a:solidFill>
                  <a:schemeClr val="tx1"/>
                </a:solidFill>
              </a:rPr>
              <a:t>in thy sight.”</a:t>
            </a:r>
          </a:p>
          <a:p>
            <a:r>
              <a:rPr lang="en-US" sz="2400" dirty="0">
                <a:solidFill>
                  <a:schemeClr val="tx1"/>
                </a:solidFill>
              </a:rPr>
              <a:t>God’s </a:t>
            </a:r>
            <a:r>
              <a:rPr lang="en-US" sz="2400" i="1" dirty="0">
                <a:solidFill>
                  <a:schemeClr val="tx1"/>
                </a:solidFill>
              </a:rPr>
              <a:t>“good pleasure” [</a:t>
            </a:r>
            <a:r>
              <a:rPr lang="en-US" sz="2400" i="1" dirty="0" err="1">
                <a:solidFill>
                  <a:schemeClr val="tx1"/>
                </a:solidFill>
              </a:rPr>
              <a:t>eudokia</a:t>
            </a:r>
            <a:r>
              <a:rPr lang="en-US" sz="2400" dirty="0">
                <a:solidFill>
                  <a:schemeClr val="tx1"/>
                </a:solidFill>
              </a:rPr>
              <a:t> “delight, pleasure, satisfaction: … of the thing that pleases, 2 </a:t>
            </a:r>
            <a:r>
              <a:rPr lang="en-US" sz="2400" dirty="0" err="1">
                <a:solidFill>
                  <a:schemeClr val="tx1"/>
                </a:solidFill>
              </a:rPr>
              <a:t>Thess</a:t>
            </a:r>
            <a:r>
              <a:rPr lang="en-US" sz="2400" dirty="0">
                <a:solidFill>
                  <a:schemeClr val="tx1"/>
                </a:solidFill>
              </a:rPr>
              <a:t> 1:11” </a:t>
            </a:r>
            <a:r>
              <a:rPr lang="en-US" sz="2000" dirty="0">
                <a:solidFill>
                  <a:schemeClr val="tx1"/>
                </a:solidFill>
              </a:rPr>
              <a:t>(Thayer)</a:t>
            </a:r>
            <a:r>
              <a:rPr lang="en-US" sz="2400" dirty="0">
                <a:solidFill>
                  <a:schemeClr val="tx1"/>
                </a:solidFill>
              </a:rPr>
              <a:t>]</a:t>
            </a:r>
            <a:r>
              <a:rPr lang="en-US" sz="2000" dirty="0">
                <a:solidFill>
                  <a:schemeClr val="tx1"/>
                </a:solidFill>
              </a:rPr>
              <a:t>; </a:t>
            </a:r>
            <a:r>
              <a:rPr lang="en-US" sz="2400" dirty="0">
                <a:solidFill>
                  <a:schemeClr val="tx1"/>
                </a:solidFill>
              </a:rPr>
              <a:t>is the basis for all essential elements of His eternal plan for human redemption (see Romans 9:14-16; Ephesians 1:5, 9; Philippians 2:13; 2 Thessalonians 1:11; 2 Peter 1:17).</a:t>
            </a:r>
          </a:p>
        </p:txBody>
      </p:sp>
    </p:spTree>
    <p:extLst>
      <p:ext uri="{BB962C8B-B14F-4D97-AF65-F5344CB8AC3E}">
        <p14:creationId xmlns:p14="http://schemas.microsoft.com/office/powerpoint/2010/main" val="4074171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595312" y="1446574"/>
            <a:ext cx="8448675" cy="3588931"/>
          </a:xfrm>
        </p:spPr>
        <p:txBody>
          <a:bodyPr>
            <a:spAutoFit/>
          </a:bodyPr>
          <a:lstStyle/>
          <a:p>
            <a:pPr marL="0" indent="0" algn="l">
              <a:buNone/>
            </a:pPr>
            <a:r>
              <a:rPr lang="en-US" sz="2400" dirty="0">
                <a:solidFill>
                  <a:schemeClr val="tx1"/>
                </a:solidFill>
              </a:rPr>
              <a:t>Luke 10:22, </a:t>
            </a:r>
            <a:r>
              <a:rPr lang="en-US" sz="2400" i="1" dirty="0">
                <a:solidFill>
                  <a:schemeClr val="tx1"/>
                </a:solidFill>
              </a:rPr>
              <a:t>“</a:t>
            </a:r>
            <a:r>
              <a:rPr lang="en-US" sz="2400" b="1" i="1" dirty="0">
                <a:solidFill>
                  <a:schemeClr val="tx1"/>
                </a:solidFill>
              </a:rPr>
              <a:t>All</a:t>
            </a:r>
            <a:r>
              <a:rPr lang="en-US" sz="2400" i="1" dirty="0">
                <a:solidFill>
                  <a:schemeClr val="tx1"/>
                </a:solidFill>
              </a:rPr>
              <a:t> (</a:t>
            </a:r>
            <a:r>
              <a:rPr lang="en-US" sz="2400" i="1" dirty="0" err="1">
                <a:solidFill>
                  <a:schemeClr val="tx1"/>
                </a:solidFill>
              </a:rPr>
              <a:t>pánta</a:t>
            </a:r>
            <a:r>
              <a:rPr lang="en-US" sz="2400" i="1" dirty="0">
                <a:solidFill>
                  <a:schemeClr val="tx1"/>
                </a:solidFill>
              </a:rPr>
              <a:t>) </a:t>
            </a:r>
            <a:r>
              <a:rPr lang="en-US" sz="2400" b="1" i="1" dirty="0">
                <a:solidFill>
                  <a:schemeClr val="tx1"/>
                </a:solidFill>
              </a:rPr>
              <a:t>things </a:t>
            </a:r>
            <a:r>
              <a:rPr lang="en-US" sz="2400" i="1" dirty="0">
                <a:solidFill>
                  <a:schemeClr val="tx1"/>
                </a:solidFill>
              </a:rPr>
              <a:t>have been delivered unto me of my Father: and no one knoweth who the Son is, save the Father; and who the Father is, save the Son, and he to whomever the Son willeth to reveal (him).”</a:t>
            </a:r>
          </a:p>
          <a:p>
            <a:r>
              <a:rPr lang="en-US" sz="2400" dirty="0">
                <a:solidFill>
                  <a:schemeClr val="tx1"/>
                </a:solidFill>
              </a:rPr>
              <a:t>John the Baptist said, </a:t>
            </a:r>
            <a:r>
              <a:rPr lang="en-US" sz="2400" i="1" dirty="0">
                <a:solidFill>
                  <a:schemeClr val="tx1"/>
                </a:solidFill>
              </a:rPr>
              <a:t>“The Father loves the Son and has given</a:t>
            </a:r>
            <a:r>
              <a:rPr lang="en-US" sz="2800" i="1" dirty="0">
                <a:solidFill>
                  <a:schemeClr val="tx1"/>
                </a:solidFill>
              </a:rPr>
              <a:t> </a:t>
            </a:r>
            <a:r>
              <a:rPr lang="en-US" sz="2800" b="1" i="1" dirty="0">
                <a:solidFill>
                  <a:schemeClr val="tx1"/>
                </a:solidFill>
              </a:rPr>
              <a:t>all </a:t>
            </a:r>
            <a:r>
              <a:rPr lang="en-US" sz="2400" i="1" dirty="0">
                <a:solidFill>
                  <a:schemeClr val="tx1"/>
                </a:solidFill>
              </a:rPr>
              <a:t>things into His hand”</a:t>
            </a:r>
            <a:r>
              <a:rPr lang="en-US" sz="2400" dirty="0">
                <a:solidFill>
                  <a:schemeClr val="tx1"/>
                </a:solidFill>
              </a:rPr>
              <a:t> (John 3:35).</a:t>
            </a:r>
          </a:p>
          <a:p>
            <a:r>
              <a:rPr lang="en-US" sz="2400" dirty="0">
                <a:solidFill>
                  <a:schemeClr val="tx1"/>
                </a:solidFill>
              </a:rPr>
              <a:t>Jesus said, </a:t>
            </a:r>
            <a:r>
              <a:rPr lang="en-US" sz="2400" i="1" dirty="0">
                <a:solidFill>
                  <a:schemeClr val="tx1"/>
                </a:solidFill>
              </a:rPr>
              <a:t>“You have given Him authority over</a:t>
            </a:r>
            <a:r>
              <a:rPr lang="en-US" sz="2800" i="1" dirty="0">
                <a:solidFill>
                  <a:schemeClr val="tx1"/>
                </a:solidFill>
              </a:rPr>
              <a:t> </a:t>
            </a:r>
            <a:r>
              <a:rPr lang="en-US" sz="2800" b="1" i="1" dirty="0">
                <a:solidFill>
                  <a:schemeClr val="tx1"/>
                </a:solidFill>
              </a:rPr>
              <a:t>all </a:t>
            </a:r>
            <a:r>
              <a:rPr lang="en-US" sz="2400" i="1" dirty="0">
                <a:solidFill>
                  <a:schemeClr val="tx1"/>
                </a:solidFill>
              </a:rPr>
              <a:t>flesh, that He should give eternal life to as many as You have given Him”</a:t>
            </a:r>
            <a:r>
              <a:rPr lang="en-US" sz="2400" dirty="0">
                <a:solidFill>
                  <a:schemeClr val="tx1"/>
                </a:solidFill>
              </a:rPr>
              <a:t> (John 17:2 NKJV).</a:t>
            </a:r>
          </a:p>
        </p:txBody>
      </p:sp>
      <p:sp>
        <p:nvSpPr>
          <p:cNvPr id="6" name="Title 1">
            <a:extLst>
              <a:ext uri="{FF2B5EF4-FFF2-40B4-BE49-F238E27FC236}">
                <a16:creationId xmlns:a16="http://schemas.microsoft.com/office/drawing/2014/main" id="{B6AA1F7C-A610-475B-920A-D82C55D1F0A8}"/>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365346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33020" y="1563081"/>
            <a:ext cx="8448675" cy="5170646"/>
          </a:xfrm>
        </p:spPr>
        <p:txBody>
          <a:bodyPr>
            <a:spAutoFit/>
          </a:bodyPr>
          <a:lstStyle/>
          <a:p>
            <a:pPr marL="0" indent="0">
              <a:lnSpc>
                <a:spcPct val="100000"/>
              </a:lnSpc>
              <a:spcBef>
                <a:spcPts val="0"/>
              </a:spcBef>
              <a:spcAft>
                <a:spcPts val="0"/>
              </a:spcAft>
              <a:buNone/>
            </a:pPr>
            <a:r>
              <a:rPr lang="en-US" sz="2200" dirty="0">
                <a:solidFill>
                  <a:schemeClr val="tx1"/>
                </a:solidFill>
              </a:rPr>
              <a:t>Luke 10:22, </a:t>
            </a:r>
            <a:r>
              <a:rPr lang="en-US" sz="2200" i="1" dirty="0">
                <a:solidFill>
                  <a:schemeClr val="tx1"/>
                </a:solidFill>
              </a:rPr>
              <a:t>“All (</a:t>
            </a:r>
            <a:r>
              <a:rPr lang="en-US" sz="2200" i="1" dirty="0" err="1">
                <a:solidFill>
                  <a:schemeClr val="tx1"/>
                </a:solidFill>
              </a:rPr>
              <a:t>pánta</a:t>
            </a:r>
            <a:r>
              <a:rPr lang="en-US" sz="2200" i="1" dirty="0">
                <a:solidFill>
                  <a:schemeClr val="tx1"/>
                </a:solidFill>
              </a:rPr>
              <a:t>) things have been delivered unto me of my Father: and no one knoweth who the Son is, save the Father; and who the Father is, save the Son, and he to whomever the Son willeth to reveal (him).”</a:t>
            </a:r>
          </a:p>
          <a:p>
            <a:pPr>
              <a:lnSpc>
                <a:spcPct val="100000"/>
              </a:lnSpc>
              <a:spcBef>
                <a:spcPts val="0"/>
              </a:spcBef>
              <a:spcAft>
                <a:spcPts val="0"/>
              </a:spcAft>
            </a:pPr>
            <a:r>
              <a:rPr lang="en-US" sz="2200" dirty="0">
                <a:solidFill>
                  <a:schemeClr val="tx1"/>
                </a:solidFill>
              </a:rPr>
              <a:t>Jesus, </a:t>
            </a:r>
            <a:r>
              <a:rPr lang="en-US" sz="2200" i="1" dirty="0">
                <a:solidFill>
                  <a:schemeClr val="tx1"/>
                </a:solidFill>
              </a:rPr>
              <a:t>“knowing that the Father had given </a:t>
            </a:r>
            <a:r>
              <a:rPr lang="en-US" sz="2200" b="1" i="1" dirty="0">
                <a:solidFill>
                  <a:schemeClr val="tx1"/>
                </a:solidFill>
              </a:rPr>
              <a:t>all </a:t>
            </a:r>
            <a:r>
              <a:rPr lang="en-US" sz="2200" i="1" dirty="0">
                <a:solidFill>
                  <a:schemeClr val="tx1"/>
                </a:solidFill>
              </a:rPr>
              <a:t>things into His hands, and that He had come from God and was going to God,” washed His disciples’ feet</a:t>
            </a:r>
            <a:r>
              <a:rPr lang="en-US" sz="2200" dirty="0">
                <a:solidFill>
                  <a:schemeClr val="tx1"/>
                </a:solidFill>
              </a:rPr>
              <a:t> (John 13:3).</a:t>
            </a:r>
          </a:p>
          <a:p>
            <a:pPr>
              <a:lnSpc>
                <a:spcPct val="100000"/>
              </a:lnSpc>
              <a:spcBef>
                <a:spcPts val="0"/>
              </a:spcBef>
              <a:spcAft>
                <a:spcPts val="0"/>
              </a:spcAft>
            </a:pPr>
            <a:r>
              <a:rPr lang="en-US" sz="2200" dirty="0">
                <a:solidFill>
                  <a:schemeClr val="tx1"/>
                </a:solidFill>
              </a:rPr>
              <a:t>Note Jesus’ declaration, </a:t>
            </a:r>
            <a:r>
              <a:rPr lang="en-US" sz="2200" i="1" dirty="0">
                <a:solidFill>
                  <a:schemeClr val="tx1"/>
                </a:solidFill>
              </a:rPr>
              <a:t>“</a:t>
            </a:r>
            <a:r>
              <a:rPr lang="en-US" sz="2200" b="1" i="1" dirty="0">
                <a:solidFill>
                  <a:schemeClr val="tx1"/>
                </a:solidFill>
              </a:rPr>
              <a:t>All </a:t>
            </a:r>
            <a:r>
              <a:rPr lang="en-US" sz="2200" i="1" dirty="0">
                <a:solidFill>
                  <a:schemeClr val="tx1"/>
                </a:solidFill>
              </a:rPr>
              <a:t>authority has been given to Me in heaven and on earth”</a:t>
            </a:r>
            <a:r>
              <a:rPr lang="en-US" sz="2200" dirty="0">
                <a:solidFill>
                  <a:schemeClr val="tx1"/>
                </a:solidFill>
              </a:rPr>
              <a:t> (Matthew 28:18).</a:t>
            </a:r>
          </a:p>
          <a:p>
            <a:pPr>
              <a:lnSpc>
                <a:spcPct val="100000"/>
              </a:lnSpc>
              <a:spcBef>
                <a:spcPts val="0"/>
              </a:spcBef>
              <a:spcAft>
                <a:spcPts val="0"/>
              </a:spcAft>
            </a:pPr>
            <a:r>
              <a:rPr lang="en-US" sz="2200" dirty="0">
                <a:solidFill>
                  <a:schemeClr val="tx1"/>
                </a:solidFill>
              </a:rPr>
              <a:t>Paul added that God has </a:t>
            </a:r>
            <a:r>
              <a:rPr lang="en-US" sz="2200" i="1" dirty="0">
                <a:solidFill>
                  <a:schemeClr val="tx1"/>
                </a:solidFill>
              </a:rPr>
              <a:t>“put </a:t>
            </a:r>
            <a:r>
              <a:rPr lang="en-US" sz="2200" b="1" i="1" dirty="0">
                <a:solidFill>
                  <a:schemeClr val="tx1"/>
                </a:solidFill>
              </a:rPr>
              <a:t>all </a:t>
            </a:r>
            <a:r>
              <a:rPr lang="en-US" sz="2200" i="1" dirty="0">
                <a:solidFill>
                  <a:schemeClr val="tx1"/>
                </a:solidFill>
              </a:rPr>
              <a:t>things under His feet and gave Him to be head over all things to the church”</a:t>
            </a:r>
            <a:r>
              <a:rPr lang="en-US" sz="2200" dirty="0">
                <a:solidFill>
                  <a:schemeClr val="tx1"/>
                </a:solidFill>
              </a:rPr>
              <a:t> (Ephesians 1:22).</a:t>
            </a:r>
          </a:p>
          <a:p>
            <a:pPr>
              <a:lnSpc>
                <a:spcPct val="100000"/>
              </a:lnSpc>
              <a:spcBef>
                <a:spcPts val="0"/>
              </a:spcBef>
              <a:spcAft>
                <a:spcPts val="0"/>
              </a:spcAft>
            </a:pPr>
            <a:r>
              <a:rPr lang="en-US" sz="2200" dirty="0">
                <a:solidFill>
                  <a:schemeClr val="tx1"/>
                </a:solidFill>
              </a:rPr>
              <a:t>Jesus came to declare the nature and will of God, the Father (John 1:14-18). He possesses all knowledge and authority to reveal all information concerning God which the Father wished for man to know. cf. Matthew 11:27</a:t>
            </a:r>
          </a:p>
        </p:txBody>
      </p:sp>
      <p:sp>
        <p:nvSpPr>
          <p:cNvPr id="6" name="Title 1">
            <a:extLst>
              <a:ext uri="{FF2B5EF4-FFF2-40B4-BE49-F238E27FC236}">
                <a16:creationId xmlns:a16="http://schemas.microsoft.com/office/drawing/2014/main" id="{6B6D3E9A-BE67-4298-AF5D-E7F39B2D59BA}"/>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1254233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595312" y="1684548"/>
            <a:ext cx="8448675" cy="4801314"/>
          </a:xfrm>
        </p:spPr>
        <p:txBody>
          <a:bodyPr>
            <a:spAutoFit/>
          </a:bodyPr>
          <a:lstStyle/>
          <a:p>
            <a:pPr marL="0" indent="0" algn="l">
              <a:lnSpc>
                <a:spcPct val="100000"/>
              </a:lnSpc>
              <a:spcBef>
                <a:spcPts val="0"/>
              </a:spcBef>
              <a:spcAft>
                <a:spcPts val="0"/>
              </a:spcAft>
              <a:buNone/>
            </a:pPr>
            <a:r>
              <a:rPr lang="en-US" dirty="0">
                <a:solidFill>
                  <a:schemeClr val="tx1"/>
                </a:solidFill>
              </a:rPr>
              <a:t>Luke 10:23-24, </a:t>
            </a:r>
            <a:r>
              <a:rPr lang="en-US" i="1" dirty="0">
                <a:solidFill>
                  <a:schemeClr val="tx1"/>
                </a:solidFill>
              </a:rPr>
              <a:t>“And turning to the disciples, he said privately, </a:t>
            </a:r>
            <a:r>
              <a:rPr lang="en-US" i="1" u="sng" dirty="0">
                <a:solidFill>
                  <a:schemeClr val="tx1"/>
                </a:solidFill>
              </a:rPr>
              <a:t>Blessed (are) the eyes which see the things that ye see</a:t>
            </a:r>
            <a:r>
              <a:rPr lang="en-US" i="1" dirty="0">
                <a:solidFill>
                  <a:schemeClr val="tx1"/>
                </a:solidFill>
              </a:rPr>
              <a:t>: for I say unto you, that many prophets and kings desired to see the things which ye see, and saw them not; and to hear the things which ye hear, and heard them not.”</a:t>
            </a:r>
          </a:p>
          <a:p>
            <a:pPr marL="0" indent="0" algn="l">
              <a:lnSpc>
                <a:spcPct val="100000"/>
              </a:lnSpc>
              <a:spcBef>
                <a:spcPts val="0"/>
              </a:spcBef>
              <a:spcAft>
                <a:spcPts val="0"/>
              </a:spcAft>
              <a:buNone/>
            </a:pPr>
            <a:endParaRPr lang="en-US" i="1" dirty="0">
              <a:solidFill>
                <a:schemeClr val="tx1"/>
              </a:solidFill>
            </a:endParaRPr>
          </a:p>
          <a:p>
            <a:pPr>
              <a:lnSpc>
                <a:spcPct val="100000"/>
              </a:lnSpc>
              <a:spcBef>
                <a:spcPts val="0"/>
              </a:spcBef>
              <a:spcAft>
                <a:spcPts val="0"/>
              </a:spcAft>
            </a:pPr>
            <a:r>
              <a:rPr lang="en-US" dirty="0">
                <a:solidFill>
                  <a:schemeClr val="tx1"/>
                </a:solidFill>
              </a:rPr>
              <a:t>The blessing is expanded from the twelve (Matthew 13:16-17) to the seventy and to all believers.</a:t>
            </a:r>
          </a:p>
          <a:p>
            <a:pPr>
              <a:lnSpc>
                <a:spcPct val="100000"/>
              </a:lnSpc>
              <a:spcBef>
                <a:spcPts val="0"/>
              </a:spcBef>
              <a:spcAft>
                <a:spcPts val="0"/>
              </a:spcAft>
            </a:pPr>
            <a:r>
              <a:rPr lang="en-US" dirty="0">
                <a:solidFill>
                  <a:schemeClr val="tx1"/>
                </a:solidFill>
              </a:rPr>
              <a:t>NOTE WHAT THEY SAW: the power of Jesus and His gospel (verses 17-20).</a:t>
            </a:r>
          </a:p>
          <a:p>
            <a:pPr>
              <a:lnSpc>
                <a:spcPct val="100000"/>
              </a:lnSpc>
              <a:spcBef>
                <a:spcPts val="0"/>
              </a:spcBef>
              <a:spcAft>
                <a:spcPts val="0"/>
              </a:spcAft>
            </a:pPr>
            <a:r>
              <a:rPr lang="en-US" i="1" dirty="0">
                <a:solidFill>
                  <a:schemeClr val="tx1"/>
                </a:solidFill>
              </a:rPr>
              <a:t>“Seeing” </a:t>
            </a:r>
            <a:r>
              <a:rPr lang="en-US" dirty="0">
                <a:solidFill>
                  <a:schemeClr val="tx1"/>
                </a:solidFill>
              </a:rPr>
              <a:t>involves understanding. Matthew 13:14-16</a:t>
            </a:r>
          </a:p>
          <a:p>
            <a:pPr>
              <a:lnSpc>
                <a:spcPct val="100000"/>
              </a:lnSpc>
              <a:spcBef>
                <a:spcPts val="0"/>
              </a:spcBef>
              <a:spcAft>
                <a:spcPts val="0"/>
              </a:spcAft>
            </a:pPr>
            <a:r>
              <a:rPr lang="en-US" dirty="0">
                <a:solidFill>
                  <a:schemeClr val="tx1"/>
                </a:solidFill>
              </a:rPr>
              <a:t>1 Peter 1:10-12, </a:t>
            </a:r>
            <a:r>
              <a:rPr lang="en-US" i="1" dirty="0">
                <a:solidFill>
                  <a:schemeClr val="tx1"/>
                </a:solidFill>
              </a:rPr>
              <a:t>“Concerning which salvation the </a:t>
            </a:r>
            <a:r>
              <a:rPr lang="en-US" b="1" i="1" dirty="0">
                <a:solidFill>
                  <a:schemeClr val="tx1"/>
                </a:solidFill>
              </a:rPr>
              <a:t>prophets</a:t>
            </a:r>
            <a:r>
              <a:rPr lang="en-US" i="1" dirty="0">
                <a:solidFill>
                  <a:schemeClr val="tx1"/>
                </a:solidFill>
              </a:rPr>
              <a:t> sought and searched diligently, who prophesied of the grace that (should come) unto you: searching what (time) or what manner of time the Spirit of Christ which was in them did point unto, when it testified beforehand the sufferings of Christ, and the glories that should follow them. To whom it was revealed, that not unto themselves, but unto you, did they minister these things, which now have been announced unto you through them that preached the gospel unto you by the Holy Spirit sent forth from heaven; which things </a:t>
            </a:r>
            <a:r>
              <a:rPr lang="en-US" b="1" i="1" dirty="0">
                <a:solidFill>
                  <a:schemeClr val="tx1"/>
                </a:solidFill>
              </a:rPr>
              <a:t>angels desire to look into</a:t>
            </a:r>
            <a:r>
              <a:rPr lang="en-US" i="1" dirty="0">
                <a:solidFill>
                  <a:schemeClr val="tx1"/>
                </a:solidFill>
              </a:rPr>
              <a:t>.”</a:t>
            </a:r>
          </a:p>
        </p:txBody>
      </p:sp>
      <p:sp>
        <p:nvSpPr>
          <p:cNvPr id="6" name="Title 1">
            <a:extLst>
              <a:ext uri="{FF2B5EF4-FFF2-40B4-BE49-F238E27FC236}">
                <a16:creationId xmlns:a16="http://schemas.microsoft.com/office/drawing/2014/main" id="{521615FC-52FC-4EE9-91FE-DE1B62A1DAED}"/>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2086496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23593" y="1569125"/>
            <a:ext cx="8448675" cy="5125634"/>
          </a:xfrm>
        </p:spPr>
        <p:txBody>
          <a:bodyPr>
            <a:spAutoFit/>
          </a:bodyPr>
          <a:lstStyle/>
          <a:p>
            <a:pPr marL="0" indent="0" algn="l">
              <a:buNone/>
            </a:pPr>
            <a:r>
              <a:rPr lang="en-US" sz="1900" dirty="0">
                <a:solidFill>
                  <a:schemeClr val="tx1"/>
                </a:solidFill>
              </a:rPr>
              <a:t>Luke 10:23-24, </a:t>
            </a:r>
            <a:r>
              <a:rPr lang="en-US" sz="1900" i="1" dirty="0">
                <a:solidFill>
                  <a:schemeClr val="tx1"/>
                </a:solidFill>
              </a:rPr>
              <a:t>“And turning to the disciples, he said privately, </a:t>
            </a:r>
            <a:r>
              <a:rPr lang="en-US" sz="1900" i="1" u="sng" dirty="0">
                <a:solidFill>
                  <a:schemeClr val="tx1"/>
                </a:solidFill>
              </a:rPr>
              <a:t>Blessed (are) the eyes which see the things that ye see</a:t>
            </a:r>
            <a:r>
              <a:rPr lang="en-US" sz="1900" i="1" dirty="0">
                <a:solidFill>
                  <a:schemeClr val="tx1"/>
                </a:solidFill>
              </a:rPr>
              <a:t>: for I say unto you, that many </a:t>
            </a:r>
            <a:r>
              <a:rPr lang="en-US" sz="2000" b="1" i="1" dirty="0">
                <a:solidFill>
                  <a:schemeClr val="tx1"/>
                </a:solidFill>
              </a:rPr>
              <a:t>prophets</a:t>
            </a:r>
            <a:r>
              <a:rPr lang="en-US" sz="1900" i="1" dirty="0">
                <a:solidFill>
                  <a:schemeClr val="tx1"/>
                </a:solidFill>
              </a:rPr>
              <a:t> and </a:t>
            </a:r>
            <a:r>
              <a:rPr lang="en-US" sz="2000" b="1" i="1" dirty="0">
                <a:solidFill>
                  <a:schemeClr val="tx1"/>
                </a:solidFill>
              </a:rPr>
              <a:t>kings </a:t>
            </a:r>
            <a:r>
              <a:rPr lang="en-US" sz="1900" i="1" dirty="0">
                <a:solidFill>
                  <a:schemeClr val="tx1"/>
                </a:solidFill>
              </a:rPr>
              <a:t>desired to see the things which ye see, and saw them not; and to hear the things which ye hear, and heard them not.”</a:t>
            </a:r>
          </a:p>
          <a:p>
            <a:r>
              <a:rPr lang="en-US" sz="2000" i="1" dirty="0">
                <a:solidFill>
                  <a:schemeClr val="tx1"/>
                </a:solidFill>
              </a:rPr>
              <a:t>“</a:t>
            </a:r>
            <a:r>
              <a:rPr lang="en-US" sz="2000" b="1" i="1" dirty="0">
                <a:solidFill>
                  <a:schemeClr val="tx1"/>
                </a:solidFill>
              </a:rPr>
              <a:t>Prophets</a:t>
            </a:r>
            <a:r>
              <a:rPr lang="en-US" sz="2000" i="1" dirty="0">
                <a:solidFill>
                  <a:schemeClr val="tx1"/>
                </a:solidFill>
              </a:rPr>
              <a:t>”</a:t>
            </a:r>
          </a:p>
          <a:p>
            <a:pPr lvl="1"/>
            <a:r>
              <a:rPr lang="en-US" sz="1900" dirty="0">
                <a:solidFill>
                  <a:schemeClr val="tx1"/>
                </a:solidFill>
              </a:rPr>
              <a:t>Isaiah</a:t>
            </a:r>
            <a:r>
              <a:rPr lang="en-US" sz="1900" i="0" dirty="0">
                <a:solidFill>
                  <a:schemeClr val="tx1"/>
                </a:solidFill>
              </a:rPr>
              <a:t> – John 12:39-41</a:t>
            </a:r>
          </a:p>
          <a:p>
            <a:pPr lvl="1"/>
            <a:r>
              <a:rPr lang="en-US" sz="1900" dirty="0">
                <a:solidFill>
                  <a:schemeClr val="tx1"/>
                </a:solidFill>
              </a:rPr>
              <a:t>Righteous men of old</a:t>
            </a:r>
            <a:r>
              <a:rPr lang="en-US" sz="1900" i="0" dirty="0">
                <a:solidFill>
                  <a:schemeClr val="tx1"/>
                </a:solidFill>
              </a:rPr>
              <a:t> – Matthew 13:16-17</a:t>
            </a:r>
          </a:p>
          <a:p>
            <a:pPr lvl="1"/>
            <a:r>
              <a:rPr lang="en-US" sz="1900" i="1" dirty="0">
                <a:solidFill>
                  <a:schemeClr val="tx1"/>
                </a:solidFill>
              </a:rPr>
              <a:t>Abraham</a:t>
            </a:r>
            <a:r>
              <a:rPr lang="en-US" sz="1900" i="0" dirty="0">
                <a:solidFill>
                  <a:schemeClr val="tx1"/>
                </a:solidFill>
              </a:rPr>
              <a:t> – John 8:56</a:t>
            </a:r>
          </a:p>
          <a:p>
            <a:pPr lvl="1"/>
            <a:r>
              <a:rPr lang="en-US" sz="1900" dirty="0">
                <a:solidFill>
                  <a:schemeClr val="tx1"/>
                </a:solidFill>
              </a:rPr>
              <a:t>All Old Testament “worthies”</a:t>
            </a:r>
            <a:r>
              <a:rPr lang="en-US" sz="1900" i="0" dirty="0">
                <a:solidFill>
                  <a:schemeClr val="tx1"/>
                </a:solidFill>
              </a:rPr>
              <a:t> – Hebrews 11:13, 39-40</a:t>
            </a:r>
          </a:p>
          <a:p>
            <a:r>
              <a:rPr lang="en-US" sz="2000" i="1" dirty="0">
                <a:solidFill>
                  <a:schemeClr val="tx1"/>
                </a:solidFill>
              </a:rPr>
              <a:t>“</a:t>
            </a:r>
            <a:r>
              <a:rPr lang="en-US" sz="2000" b="1" i="1" dirty="0">
                <a:solidFill>
                  <a:schemeClr val="tx1"/>
                </a:solidFill>
              </a:rPr>
              <a:t>Kings</a:t>
            </a:r>
            <a:r>
              <a:rPr lang="en-US" sz="2000" i="1" dirty="0">
                <a:solidFill>
                  <a:schemeClr val="tx1"/>
                </a:solidFill>
              </a:rPr>
              <a:t>”</a:t>
            </a:r>
          </a:p>
          <a:p>
            <a:pPr lvl="1"/>
            <a:r>
              <a:rPr lang="en-US" sz="2000" i="1" dirty="0">
                <a:solidFill>
                  <a:schemeClr val="tx1"/>
                </a:solidFill>
              </a:rPr>
              <a:t>Isaiah had made this statement before in general terms.</a:t>
            </a:r>
            <a:br>
              <a:rPr lang="en-US" sz="2000" i="1" dirty="0">
                <a:solidFill>
                  <a:schemeClr val="tx1"/>
                </a:solidFill>
              </a:rPr>
            </a:br>
            <a:r>
              <a:rPr lang="en-US" sz="2000" i="0" dirty="0">
                <a:solidFill>
                  <a:schemeClr val="tx1"/>
                </a:solidFill>
              </a:rPr>
              <a:t>Isaiah 2:3; 11:10; 49:22; 54:3</a:t>
            </a:r>
          </a:p>
          <a:p>
            <a:pPr lvl="1"/>
            <a:r>
              <a:rPr lang="en-US" sz="2000" i="1" dirty="0">
                <a:solidFill>
                  <a:schemeClr val="tx1"/>
                </a:solidFill>
              </a:rPr>
              <a:t>Isaiah becomes specific.</a:t>
            </a:r>
            <a:r>
              <a:rPr lang="en-US" sz="2000" i="0" dirty="0">
                <a:solidFill>
                  <a:schemeClr val="tx1"/>
                </a:solidFill>
              </a:rPr>
              <a:t> Isaiah 49:7; 49:23; 52:15; 60:3</a:t>
            </a:r>
          </a:p>
          <a:p>
            <a:pPr lvl="1"/>
            <a:r>
              <a:rPr lang="en-US" sz="2000" dirty="0">
                <a:solidFill>
                  <a:schemeClr val="tx1"/>
                </a:solidFill>
              </a:rPr>
              <a:t>David, Hezekiah, and Josiah; see</a:t>
            </a:r>
            <a:r>
              <a:rPr lang="en-US" sz="2000" i="0" dirty="0">
                <a:solidFill>
                  <a:schemeClr val="tx1"/>
                </a:solidFill>
              </a:rPr>
              <a:t> Psalms 22; Psalms 110:1; Acts 2:29-31)</a:t>
            </a:r>
          </a:p>
        </p:txBody>
      </p:sp>
      <p:sp>
        <p:nvSpPr>
          <p:cNvPr id="7" name="Title 1">
            <a:extLst>
              <a:ext uri="{FF2B5EF4-FFF2-40B4-BE49-F238E27FC236}">
                <a16:creationId xmlns:a16="http://schemas.microsoft.com/office/drawing/2014/main" id="{08174F25-A996-414A-BA24-57A973B12B72}"/>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1348878024"/>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852</Words>
  <Application>Microsoft Office PowerPoint</Application>
  <PresentationFormat>On-screen Show (4:3)</PresentationFormat>
  <Paragraphs>39</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Franklin Gothic Book</vt:lpstr>
      <vt:lpstr>Impact</vt:lpstr>
      <vt:lpstr>Crop</vt:lpstr>
      <vt:lpstr>Lesson 14: Further Activities in Jerusalem and Judea</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14: Discourse on the Good Shepherd</dc:title>
  <dc:creator>mgalloway2715@gmail.com</dc:creator>
  <cp:lastModifiedBy>Richard Lidh</cp:lastModifiedBy>
  <cp:revision>12</cp:revision>
  <cp:lastPrinted>2021-05-21T17:42:12Z</cp:lastPrinted>
  <dcterms:created xsi:type="dcterms:W3CDTF">2021-03-31T20:31:17Z</dcterms:created>
  <dcterms:modified xsi:type="dcterms:W3CDTF">2021-05-21T17:42:22Z</dcterms:modified>
</cp:coreProperties>
</file>